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3" r:id="rId26"/>
    <p:sldId id="286" r:id="rId27"/>
    <p:sldId id="285" r:id="rId28"/>
    <p:sldId id="287" r:id="rId29"/>
    <p:sldId id="288" r:id="rId30"/>
    <p:sldId id="280" r:id="rId31"/>
  </p:sldIdLst>
  <p:sldSz cx="9144000" cy="6858000" type="screen4x3"/>
  <p:notesSz cx="7559675" cy="10691813"/>
  <p:embeddedFontLst>
    <p:embeddedFont>
      <p:font typeface="Stalemate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Sigmar One" panose="020B0604020202020204" charset="0"/>
      <p:regular r:id="rId50"/>
    </p:embeddedFont>
    <p:embeddedFont>
      <p:font typeface="Impact" panose="020B0806030902050204" pitchFamily="34" charset="0"/>
      <p:regular r:id="rId51"/>
    </p:embeddedFont>
  </p:embeddedFontLst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4" cy="4009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08371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95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5780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5264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032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1431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302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82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9858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5638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88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34322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6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18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1820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8305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300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359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124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5409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143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91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3407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4171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7500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6529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046300" cy="397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951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884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14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16 Rectángulo"/>
          <p:cNvSpPr/>
          <p:nvPr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9302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10 Rectángulo"/>
          <p:cNvSpPr/>
          <p:nvPr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12528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00274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23525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4328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3626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61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701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15/09/2016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lang="es-ES" sz="1000" b="0" i="0" u="none" strike="noStrike" cap="none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s-ES"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3514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hyperlink" Target="tabulacion.doc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formato_ieee830,%20Grupo%203%20%20requerimientos%20%20funcionlas.doc.docx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jpg"/><Relationship Id="rId7" Type="http://schemas.openxmlformats.org/officeDocument/2006/relationships/hyperlink" Target="caso%20de%20uso%20extendido.do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30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RELACIONNew%20Chart.png" TargetMode="Externa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hyperlink" Target="Modelo%20Relacional.png" TargetMode="Externa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DICCIONARIO%20DE%20DATOS%20GENERALGYM%20(Autoguardado).xlsx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VETERINARIA.gan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ucaps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www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ardware,software.docx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hyperlink" Target="Entrevista%20Gerente.do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31.jp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hyperlink" Target="ENCUESTA%20DIRIGIDA%20A%20CLIENTES.do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31.jp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5512680" y="4421325"/>
            <a:ext cx="3631198" cy="2328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Yeison  Arley Bejarano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Erick  Javier Giraldo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Wilson Nicolás  Vargas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Camilo Andrés Pantano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Fabio Gaince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4475" y="0"/>
            <a:ext cx="2616600" cy="17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1853500" y="4918925"/>
            <a:ext cx="2794500" cy="1673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Stalemate"/>
              <a:buNone/>
            </a:pPr>
            <a:r>
              <a:rPr lang="es-ES" sz="9600" b="1" i="1" u="none" strike="noStrike" cap="none" dirty="0">
                <a:solidFill>
                  <a:srgbClr val="000000"/>
                </a:solidFill>
                <a:latin typeface="Stalemate"/>
                <a:ea typeface="Stalemate"/>
                <a:cs typeface="Stalemate"/>
                <a:sym typeface="Stalemate"/>
              </a:rPr>
              <a:t>S vet-cli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712800" y="139675"/>
            <a:ext cx="6350400" cy="1097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320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Soportes de levantamiento de información.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629464" y="1471679"/>
            <a:ext cx="4752053" cy="21959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hizo un análisis de resultados describiendo las respuestas obtenidas en cada pregunta de la entrevista que se le aplicó al gerente de la empresa.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0525" y="0"/>
            <a:ext cx="1653600" cy="10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attachment.outlook.office.net/owa/erickgiraldo@hotmail.com/service.svc/s/GetAttachmentThumbnail?id=AQMkADAwATY0MDABLWU1MDEtMTVjZS0wMAItMDAKAEYAAANstlKDHHASTpYNoBsNpSZ2BwDh4uxC3%2FfXR7CVQnXCluCGAAACAQwAAADh4uxC3%2FfXR7CVQnXCluCGAAAAgR89vgAAAAESABAA0offMh1SwkSTcYHALnn59g%3D%3D&amp;thumbnailType=2&amp;X-OWA-CANARY=d3IdbFTgNEyLk4mk1h3ajCATnNWri9MYmGMR3YxpQTJm-GVK_1X6GsBKR0s94w8_atPTvuQIvkQ.&amp;token=89124d30-c81e-40eb-8a33-fe7635a47599&amp;owa=outlook.live.com&amp;isc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6" y="3466008"/>
            <a:ext cx="1906949" cy="29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ttachment.outlook.office.net/owa/erickgiraldo@hotmail.com/service.svc/s/GetAttachmentThumbnail?id=AQMkADAwATY0MDABLWU1MDEtMTVjZS0wMAItMDAKAEYAAANstlKDHHASTpYNoBsNpSZ2BwDh4uxC3%2FfXR7CVQnXCluCGAAACAQwAAADh4uxC3%2FfXR7CVQnXCluCGAAAAgR89vgAAAAESABAAmAxpfOtB2Ei8MZLbtsdJzQ%3D%3D&amp;thumbnailType=2&amp;X-OWA-CANARY=d3IdbFTgNEyLk4mk1h3ajCATnNWri9MYmGMR3YxpQTJm-GVK_1X6GsBKR0s94w8_atPTvuQIvkQ.&amp;token=89124d30-c81e-40eb-8a33-fe7635a47599&amp;owa=outlook.live.com&amp;isc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92" y="3466006"/>
            <a:ext cx="2222696" cy="29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ttachment.outlook.office.net/owa/erickgiraldo@hotmail.com/service.svc/s/GetAttachmentThumbnail?id=AQMkADAwATY0MDABLWU1MDEtMTVjZS0wMAItMDAKAEYAAANstlKDHHASTpYNoBsNpSZ2BwDh4uxC3%2FfXR7CVQnXCluCGAAACAQwAAADh4uxC3%2FfXR7CVQnXCluCGAAAAgR89vgAAAAESABAAMbZLM93ypEev8kkGJH2WCw%3D%3D&amp;thumbnailType=2&amp;X-OWA-CANARY=d3IdbFTgNEyLk4mk1h3ajCATnNWri9MYmGMR3YxpQTJm-GVK_1X6GsBKR0s94w8_atPTvuQIvkQ.&amp;token=89124d30-c81e-40eb-8a33-fe7635a47599&amp;owa=outlook.live.com&amp;isc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56" y="3466006"/>
            <a:ext cx="1747936" cy="29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ttachment.outlook.office.net/owa/erickgiraldo@hotmail.com/service.svc/s/GetAttachmentThumbnail?id=AQMkADAwATY0MDABLWU1MDEtMTVjZS0wMAItMDAKAEYAAANstlKDHHASTpYNoBsNpSZ2BwDh4uxC3%2FfXR7CVQnXCluCGAAACAQwAAADh4uxC3%2FfXR7CVQnXCluCGAAAAgR89vgAAAAESABAA0PN4ngodUUyW50SQ6zs8cA%3D%3D&amp;thumbnailType=2&amp;X-OWA-CANARY=d3IdbFTgNEyLk4mk1h3ajCATnNWri9MYmGMR3YxpQTJm-GVK_1X6GsBKR0s94w8_atPTvuQIvkQ.&amp;token=89124d30-c81e-40eb-8a33-fe7635a47599&amp;owa=outlook.live.com&amp;isc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88" y="3466005"/>
            <a:ext cx="2677642" cy="30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718"/>
            </a:gs>
            <a:gs pos="38000">
              <a:srgbClr val="FFEC4C"/>
            </a:gs>
            <a:gs pos="84000">
              <a:srgbClr val="00B0F0"/>
            </a:gs>
            <a:gs pos="97000">
              <a:srgbClr val="FFE506"/>
            </a:gs>
            <a:gs pos="100000">
              <a:srgbClr val="FFE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20" y="4754880"/>
            <a:ext cx="8208359" cy="15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20" y="2630658"/>
            <a:ext cx="8208359" cy="21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720" y="726399"/>
            <a:ext cx="8208359" cy="19042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3094892" y="203179"/>
            <a:ext cx="357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Análisis de Respuestas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7545" y="415508"/>
            <a:ext cx="6095998" cy="82361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s-ES" sz="3600" dirty="0">
                <a:latin typeface="Impact" panose="020B0806030902050204" pitchFamily="34" charset="0"/>
              </a:rPr>
              <a:t>Tabulación encuesta - Clientes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58" y="1494972"/>
            <a:ext cx="2510971" cy="13353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9" y="1494972"/>
            <a:ext cx="2452914" cy="13353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58" y="2830286"/>
            <a:ext cx="2510971" cy="14949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229" y="2830286"/>
            <a:ext cx="2452914" cy="14949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257" y="4325258"/>
            <a:ext cx="2510971" cy="15965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228" y="4325256"/>
            <a:ext cx="2455973" cy="1596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504" y="5065487"/>
            <a:ext cx="2461187" cy="15675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44062" y="2504049"/>
            <a:ext cx="1758461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>
                <a:solidFill>
                  <a:schemeClr val="tx1"/>
                </a:solidFill>
                <a:hlinkClick r:id="rId10" action="ppaction://hlinkfile"/>
              </a:rPr>
              <a:t>&lt;&lt; VER &gt;&gt;</a:t>
            </a:r>
            <a:endParaRPr lang="es-ES" sz="16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718"/>
            </a:gs>
            <a:gs pos="38000">
              <a:srgbClr val="FFEC4C"/>
            </a:gs>
            <a:gs pos="84000">
              <a:srgbClr val="00B0F0"/>
            </a:gs>
            <a:gs pos="97000">
              <a:srgbClr val="FFE506"/>
            </a:gs>
            <a:gs pos="100000">
              <a:srgbClr val="FFE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038" y="360000"/>
            <a:ext cx="4062960" cy="61919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4000" y="360000"/>
            <a:ext cx="4422960" cy="61919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718"/>
            </a:gs>
            <a:gs pos="38000">
              <a:srgbClr val="FFEC4C"/>
            </a:gs>
            <a:gs pos="84000">
              <a:srgbClr val="00B0F0"/>
            </a:gs>
            <a:gs pos="97000">
              <a:srgbClr val="FFE506"/>
            </a:gs>
            <a:gs pos="100000">
              <a:srgbClr val="FFE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432000" y="720000"/>
            <a:ext cx="8063999" cy="52748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lang="es-ES" sz="3600" i="0" u="none" strike="noStrike" cap="none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rPr>
              <a:t>INFORME DE RESULTADOS GENERALES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lang="es-ES" sz="22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66% de los encuestados respondió que tienen  problemas con la historia clinica de su mascota, el 57% de los encuestados manifestaron no tener conocimiento de las historias clínicas en un sistema digitalizado por ello un 70% manifestó querer tener la historia clinica de su mascota en el sistema.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medio de los resultados obtenidos en esta encuesta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aplicada a un total de 80 usuarios podemos deducir que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necesario implementar un sistema de información para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historias clínicas de la Clínica Mascotas Veterinaria.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 que esa es la necesidad de la clínica mascotas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veterinaria complacer a sus clientes para brindar exelente atecion al cliente.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718"/>
            </a:gs>
            <a:gs pos="38000">
              <a:srgbClr val="FFEC4C"/>
            </a:gs>
            <a:gs pos="66000">
              <a:schemeClr val="lt1"/>
            </a:gs>
            <a:gs pos="97000">
              <a:srgbClr val="FFE506"/>
            </a:gs>
            <a:gs pos="100000">
              <a:srgbClr val="FFE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34428" y="0"/>
            <a:ext cx="8229238" cy="347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Mapa de procesos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6016" t="28702" r="12050" b="10367"/>
          <a:stretch/>
        </p:blipFill>
        <p:spPr>
          <a:xfrm>
            <a:off x="-45904" y="347087"/>
            <a:ext cx="9189903" cy="65109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83900" y="5268825"/>
            <a:ext cx="8520600" cy="1589100"/>
          </a:xfrm>
          <a:prstGeom prst="rect">
            <a:avLst/>
          </a:prstGeom>
          <a:solidFill>
            <a:srgbClr val="00FFFF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4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Hardware,software con el que cuenta el cliente.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2488200" y="236175"/>
            <a:ext cx="6655800" cy="1268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 REQUERIMIENTOS (IEEE830)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" y="0"/>
            <a:ext cx="1215300" cy="11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939" y="5760729"/>
            <a:ext cx="1653600" cy="1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1050" y="6248550"/>
            <a:ext cx="7429800" cy="6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137701" y="4867423"/>
            <a:ext cx="1350499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>
                <a:solidFill>
                  <a:schemeClr val="tx1"/>
                </a:solidFill>
                <a:hlinkClick r:id="rId6" action="ppaction://hlinkfile"/>
              </a:rPr>
              <a:t>&lt;&lt; VER &gt;&gt;</a:t>
            </a:r>
            <a:endParaRPr lang="es-ES" sz="16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825807" y="116609"/>
            <a:ext cx="7558799" cy="91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s-ES" sz="480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DIAGRAMA DE CASOS DE USO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8214" y="1118955"/>
            <a:ext cx="1653600" cy="10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25" y="956800"/>
            <a:ext cx="8194524" cy="57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14" y="5481905"/>
            <a:ext cx="1653600" cy="10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92600" y="166874"/>
            <a:ext cx="7558800" cy="7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s-ES" sz="480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CASO DE USO EXTENDIDO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6800" y="5524560"/>
            <a:ext cx="1118518" cy="105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1839" y="5501880"/>
            <a:ext cx="1653479" cy="10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50" y="1062025"/>
            <a:ext cx="1590549" cy="19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3882683" y="5881242"/>
            <a:ext cx="1434905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>
                <a:hlinkClick r:id="rId7" action="ppaction://hlinkfile"/>
              </a:rPr>
              <a:t>&lt;&lt; VER &gt;&gt;</a:t>
            </a:r>
            <a:endParaRPr lang="es-ES" sz="1600" b="1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772" y="4612451"/>
            <a:ext cx="1678524" cy="18242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738" y="3051726"/>
            <a:ext cx="1678524" cy="15607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37428" y="12801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18449" y="590843"/>
            <a:ext cx="3080825" cy="9566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8000" b="1" dirty="0"/>
              <a:t>Indicé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434905" y="1856935"/>
            <a:ext cx="6583680" cy="4740813"/>
          </a:xfrm>
          <a:prstGeom prst="rect">
            <a:avLst/>
          </a:prstGeom>
        </p:spPr>
        <p:txBody>
          <a:bodyPr vert="horz" wrap="square" lIns="91440" tIns="45720" rIns="91440" bIns="45720" numCol="2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34905" y="1856935"/>
            <a:ext cx="6738424" cy="4740813"/>
          </a:xfrm>
          <a:prstGeom prst="rect">
            <a:avLst/>
          </a:prstGeom>
        </p:spPr>
        <p:txBody>
          <a:bodyPr vert="horz" wrap="square" lIns="91440" tIns="45720" rIns="91440" bIns="45720" numCol="2" rtlCol="0" anchor="ctr">
            <a:noAutofit/>
          </a:bodyPr>
          <a:lstStyle/>
          <a:p>
            <a:pPr algn="l"/>
            <a:endParaRPr lang="es-ES" sz="11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434905" y="1796816"/>
            <a:ext cx="6583680" cy="4836101"/>
          </a:xfrm>
          <a:prstGeom prst="rect">
            <a:avLst/>
          </a:prstGeom>
        </p:spPr>
        <p:txBody>
          <a:bodyPr vert="horz" wrap="square" lIns="91440" tIns="45720" rIns="91440" bIns="45720" numCol="2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proyecto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general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Objetivos específicos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Planteamiento del problema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 del proyecto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Mapa de procesos </a:t>
            </a:r>
          </a:p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-BPMN o diagrama de flujo de proceso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Hardware, software con el que cuenta el cliente. (Inventario)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Informe de Requerimientos(Estándar IEEE830)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-Requerimientos funcionales 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-Requerimientos No funcionales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Casos de Uso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-Diagrama de Casos de Uso                                                                                     -Formato Casos de Uso Extendido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lvl="1"/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(Mockups,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Wireframes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s-ES" sz="1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9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 l="22022" t="11627" r="22378" b="7850"/>
          <a:stretch/>
        </p:blipFill>
        <p:spPr>
          <a:xfrm>
            <a:off x="1105024" y="1643424"/>
            <a:ext cx="7061548" cy="40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593200" y="380600"/>
            <a:ext cx="6085200" cy="70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3000">
                <a:latin typeface="Sigmar One"/>
                <a:ea typeface="Sigmar One"/>
                <a:cs typeface="Sigmar One"/>
                <a:sym typeface="Sigmar One"/>
              </a:rPr>
              <a:t>Modelo entidad Relación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686229" y="6006904"/>
            <a:ext cx="189913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800" b="1" u="sng" dirty="0">
                <a:solidFill>
                  <a:schemeClr val="tx1"/>
                </a:solidFill>
                <a:hlinkClick r:id="rId5" action="ppaction://hlinkfile"/>
              </a:rPr>
              <a:t>&lt;&lt; VER &gt;&gt;</a:t>
            </a:r>
            <a:endParaRPr lang="es-ES" sz="18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858075" y="267525"/>
            <a:ext cx="4988400" cy="9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4800">
                <a:latin typeface="Impact"/>
                <a:ea typeface="Impact"/>
                <a:cs typeface="Impact"/>
                <a:sym typeface="Impact"/>
              </a:rPr>
              <a:t>Modelo Relacional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l="26956" t="18473" r="26956" b="13154"/>
          <a:stretch/>
        </p:blipFill>
        <p:spPr>
          <a:xfrm>
            <a:off x="5266399" y="4822325"/>
            <a:ext cx="3877600" cy="20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963508" y="1730326"/>
            <a:ext cx="1702190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800" b="1" u="sng" dirty="0">
                <a:hlinkClick r:id="rId5" action="ppaction://hlinkfile"/>
              </a:rPr>
              <a:t>&lt;&lt; VER &gt;&gt;</a:t>
            </a:r>
            <a:endParaRPr lang="es-ES" sz="1800" b="1" u="sng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26966" y="4534995"/>
            <a:ext cx="3439550" cy="1145100"/>
          </a:xfrm>
        </p:spPr>
        <p:txBody>
          <a:bodyPr/>
          <a:lstStyle/>
          <a:p>
            <a:pPr algn="ctr"/>
            <a:r>
              <a:rPr lang="es-ES" sz="3600" dirty="0">
                <a:latin typeface="Impact" panose="020B0806030902050204" pitchFamily="34" charset="0"/>
              </a:rPr>
              <a:t>Diagrama Relacional</a:t>
            </a:r>
          </a:p>
        </p:txBody>
      </p:sp>
    </p:spTree>
    <p:extLst>
      <p:ext uri="{BB962C8B-B14F-4D97-AF65-F5344CB8AC3E}">
        <p14:creationId xmlns:p14="http://schemas.microsoft.com/office/powerpoint/2010/main" val="29528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00" y="897974"/>
            <a:ext cx="4721975" cy="18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5194125" y="1269400"/>
            <a:ext cx="3375600" cy="9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s-ES" sz="4800"/>
              <a:t>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" y="3880409"/>
            <a:ext cx="5627077" cy="212727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639951" y="4600135"/>
            <a:ext cx="1929774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800" b="1" u="sng" dirty="0">
                <a:hlinkClick r:id="rId6" action="ppaction://hlinkfile"/>
              </a:rPr>
              <a:t>&lt;&lt; VER &gt;&gt;</a:t>
            </a:r>
            <a:endParaRPr lang="es-ES" sz="1800" b="1" u="sng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9525" y="0"/>
            <a:ext cx="3160299" cy="23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1669525" y="5547300"/>
            <a:ext cx="6187800" cy="1113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6000">
                <a:latin typeface="Impact"/>
                <a:ea typeface="Impact"/>
                <a:cs typeface="Impact"/>
                <a:sym typeface="Impact"/>
              </a:rPr>
              <a:t>Diagrama de Gantt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78" y="3516923"/>
            <a:ext cx="4085566" cy="203037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50224" y="4347446"/>
            <a:ext cx="2307101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800" b="1" u="sng" dirty="0">
                <a:hlinkClick r:id="rId6" action="ppaction://hlinkfile"/>
              </a:rPr>
              <a:t>&lt;&lt; Gantt &gt;&gt;</a:t>
            </a:r>
            <a:endParaRPr lang="es-ES" sz="1800" b="1" u="sng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8" y="1651380"/>
            <a:ext cx="8900823" cy="363030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6568" y="211854"/>
            <a:ext cx="5639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mpact" panose="020B0806030902050204" pitchFamily="34" charset="0"/>
              </a:rPr>
              <a:t>Presupuesto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44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97791" y="464024"/>
            <a:ext cx="4094328" cy="9826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838734" y="464024"/>
            <a:ext cx="4012441" cy="8325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8000" dirty="0" smtClean="0">
                <a:latin typeface="Impact" panose="020B0806030902050204" pitchFamily="34" charset="0"/>
              </a:rPr>
              <a:t>Mockups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1583140"/>
            <a:ext cx="8857398" cy="41898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05368" y="6005015"/>
            <a:ext cx="1937982" cy="545911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&lt;&lt;</a:t>
            </a:r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VER</a:t>
            </a:r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&gt;&gt;</a:t>
            </a:r>
            <a:endParaRPr lang="es-CO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75913" y="492370"/>
            <a:ext cx="4262511" cy="8581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8000" dirty="0">
                <a:latin typeface="Impact" panose="020B0806030902050204" pitchFamily="34" charset="0"/>
              </a:rPr>
              <a:t>Prototipo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928811"/>
            <a:ext cx="8093122" cy="35767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573194" y="6105378"/>
            <a:ext cx="1899138" cy="3657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843001" y="5845126"/>
            <a:ext cx="2264898" cy="52050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000" b="1" u="sng" dirty="0">
                <a:hlinkClick r:id="rId3" action="ppaction://hlinkfile"/>
              </a:rPr>
              <a:t>&lt;&lt;</a:t>
            </a:r>
            <a:r>
              <a:rPr lang="es-ES" sz="2000" b="1" u="sng" dirty="0"/>
              <a:t> </a:t>
            </a:r>
            <a:r>
              <a:rPr lang="es-ES" sz="2000" b="1" u="sng" dirty="0">
                <a:hlinkClick r:id="rId3" action="ppaction://hlinkfile"/>
              </a:rPr>
              <a:t>VER</a:t>
            </a:r>
            <a:r>
              <a:rPr lang="es-ES" sz="2000" b="1" u="sng" dirty="0"/>
              <a:t> </a:t>
            </a:r>
            <a:r>
              <a:rPr lang="es-ES" sz="2000" b="1" u="sng" dirty="0">
                <a:hlinkClick r:id="rId3" action="ppaction://hlinkfile"/>
              </a:rPr>
              <a:t>&gt;&gt;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41161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66531" y="750627"/>
            <a:ext cx="2975212" cy="723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7421" y="655092"/>
            <a:ext cx="832513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7200" dirty="0">
                <a:latin typeface="Impact" panose="020B0806030902050204" pitchFamily="34" charset="0"/>
              </a:rPr>
              <a:t>Hardware, </a:t>
            </a:r>
            <a:r>
              <a:rPr lang="es-CO" sz="7200" dirty="0" smtClean="0">
                <a:latin typeface="Impact" panose="020B0806030902050204" pitchFamily="34" charset="0"/>
              </a:rPr>
              <a:t>Software</a:t>
            </a:r>
            <a:endParaRPr lang="es-CO" sz="7200" b="1" dirty="0" smtClean="0">
              <a:latin typeface="Impact" panose="020B080603090205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25" y="1965276"/>
            <a:ext cx="7239596" cy="327546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12192" y="5554639"/>
            <a:ext cx="1596788" cy="39578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&lt;&lt;</a:t>
            </a:r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VER</a:t>
            </a:r>
            <a:r>
              <a:rPr lang="es-CO" b="1" u="sng" dirty="0" smtClean="0">
                <a:solidFill>
                  <a:schemeClr val="tx1"/>
                </a:solidFill>
                <a:hlinkClick r:id="rId3" action="ppaction://hlinkfile"/>
              </a:rPr>
              <a:t>&gt;&gt;</a:t>
            </a:r>
            <a:endParaRPr lang="es-CO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33266" y="395785"/>
            <a:ext cx="5636525" cy="9826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192520" y="1648136"/>
            <a:ext cx="49191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4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Objetivo General</a:t>
            </a:r>
          </a:p>
        </p:txBody>
      </p:sp>
      <p:sp>
        <p:nvSpPr>
          <p:cNvPr id="73" name="Shape 73"/>
          <p:cNvSpPr/>
          <p:nvPr/>
        </p:nvSpPr>
        <p:spPr>
          <a:xfrm>
            <a:off x="1232220" y="2495437"/>
            <a:ext cx="6839700" cy="3257999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de información para la gestión médica de la Clínica mascotas veterinaria, para manejar las historias clínicas, en las cuales se almacenen datos de los clientes y los servicios que reciba por parte de la clínica veterinaria.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160" y="5524560"/>
            <a:ext cx="1118518" cy="105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0560" y="5435280"/>
            <a:ext cx="2142720" cy="14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-182880" y="476958"/>
            <a:ext cx="340438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ES" sz="4800" b="1" dirty="0">
                <a:solidFill>
                  <a:schemeClr val="bg1"/>
                </a:solidFill>
              </a:rPr>
              <a:t>Componente</a:t>
            </a:r>
          </a:p>
          <a:p>
            <a:pPr algn="l"/>
            <a:r>
              <a:rPr lang="es-ES" sz="3200" b="1" dirty="0">
                <a:solidFill>
                  <a:schemeClr val="bg1"/>
                </a:solidFill>
              </a:rPr>
              <a:t>Metodológico</a:t>
            </a:r>
            <a:endParaRPr lang="es-E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259974" y="1742221"/>
            <a:ext cx="4913099" cy="59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s-ES" sz="3600" b="1" i="0" u="none" strike="noStrike" cap="none" dirty="0">
                <a:latin typeface="Arial"/>
                <a:ea typeface="Arial"/>
                <a:cs typeface="Arial"/>
                <a:sym typeface="Arial"/>
              </a:rPr>
              <a:t>Objetivos específicos</a:t>
            </a:r>
          </a:p>
        </p:txBody>
      </p:sp>
      <p:sp>
        <p:nvSpPr>
          <p:cNvPr id="81" name="Shape 81"/>
          <p:cNvSpPr/>
          <p:nvPr/>
        </p:nvSpPr>
        <p:spPr>
          <a:xfrm>
            <a:off x="1002375" y="2518050"/>
            <a:ext cx="7428299" cy="4154699"/>
          </a:xfrm>
          <a:prstGeom prst="rect">
            <a:avLst/>
          </a:prstGeom>
          <a:solidFill>
            <a:srgbClr val="CBFFFB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-"/>
            </a:pPr>
            <a:r>
              <a:rPr lang="es-E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y construir un sistema de base de datos.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-"/>
            </a:pPr>
            <a:r>
              <a:rPr lang="es-E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dicha base de datos con las especificaciones informáticas que requiere el cliente para que se ajusten a las necesidades de la clínica veterinaria.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-"/>
            </a:pPr>
            <a:r>
              <a:rPr lang="es-E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el sistema                        de información en la clínica.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3878" y="5457960"/>
            <a:ext cx="1189800" cy="111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3520" y="5303880"/>
            <a:ext cx="2219760" cy="15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-182880" y="476958"/>
            <a:ext cx="340438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ES" sz="4800" b="1" dirty="0">
                <a:solidFill>
                  <a:schemeClr val="bg1"/>
                </a:solidFill>
              </a:rPr>
              <a:t>Componente</a:t>
            </a:r>
          </a:p>
          <a:p>
            <a:pPr algn="l"/>
            <a:r>
              <a:rPr lang="es-ES" sz="3200" b="1" dirty="0">
                <a:solidFill>
                  <a:schemeClr val="bg1"/>
                </a:solidFill>
              </a:rPr>
              <a:t>Metodológico</a:t>
            </a:r>
            <a:endParaRPr lang="es-E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2504650" y="1613062"/>
            <a:ext cx="4219799" cy="1176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3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Planteamiento del problema</a:t>
            </a:r>
          </a:p>
        </p:txBody>
      </p:sp>
      <p:sp>
        <p:nvSpPr>
          <p:cNvPr id="89" name="Shape 89"/>
          <p:cNvSpPr/>
          <p:nvPr/>
        </p:nvSpPr>
        <p:spPr>
          <a:xfrm>
            <a:off x="500049" y="2789661"/>
            <a:ext cx="8229000" cy="28753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historias clínicas que se dirigen hacia las mascotas, en su mayoría están por escrito formando papeleo, lo cual genera desorden en sus listados y agendas.	Dificultando acciones y actividades pertinentes.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Georgia"/>
              <a:buChar char="-"/>
            </a:pPr>
            <a:r>
              <a:rPr lang="es-E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se refiere a consultar con el médico veterinario por algún percance, se tiene que acudir a la historia                    escrita, pero sucede que si no se encuentra,                                      se crea una nueva historia</a:t>
            </a:r>
            <a:r>
              <a:rPr lang="es-ES" sz="22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6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0949" y="4535499"/>
            <a:ext cx="1928100" cy="23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-182880" y="476958"/>
            <a:ext cx="340438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ES" sz="4800" b="1" dirty="0">
                <a:solidFill>
                  <a:schemeClr val="bg1"/>
                </a:solidFill>
              </a:rPr>
              <a:t>Componente</a:t>
            </a:r>
          </a:p>
          <a:p>
            <a:pPr algn="l"/>
            <a:r>
              <a:rPr lang="es-ES" sz="3200" b="1" dirty="0">
                <a:solidFill>
                  <a:schemeClr val="bg1"/>
                </a:solidFill>
              </a:rPr>
              <a:t>Metodológico</a:t>
            </a:r>
            <a:endParaRPr lang="es-E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257025" y="206600"/>
            <a:ext cx="5939100" cy="741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480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Alcance del proyecto</a:t>
            </a:r>
          </a:p>
        </p:txBody>
      </p:sp>
      <p:sp>
        <p:nvSpPr>
          <p:cNvPr id="97" name="Shape 97"/>
          <p:cNvSpPr/>
          <p:nvPr/>
        </p:nvSpPr>
        <p:spPr>
          <a:xfrm>
            <a:off x="4474600" y="1192100"/>
            <a:ext cx="4159200" cy="43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Realizaremos un sistema de información en el que la función de este sea llevar la historia clínica de mascotas de manera digitalizada en una clínica veterinaria e Incrementar la satisfacción del cliente y usuario final.</a:t>
            </a:r>
            <a:r>
              <a:rPr lang="es-ES" sz="2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639" y="5357880"/>
            <a:ext cx="1220038" cy="114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3920" y="5357880"/>
            <a:ext cx="2259360" cy="149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2793900" y="121625"/>
            <a:ext cx="3556200" cy="60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400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Justificación</a:t>
            </a:r>
          </a:p>
        </p:txBody>
      </p:sp>
      <p:sp>
        <p:nvSpPr>
          <p:cNvPr id="105" name="Shape 105"/>
          <p:cNvSpPr/>
          <p:nvPr/>
        </p:nvSpPr>
        <p:spPr>
          <a:xfrm>
            <a:off x="88525" y="899750"/>
            <a:ext cx="5030100" cy="3493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proyecto, nació por la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 vigente de la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empresa en mejorar su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calidad de atención al cliente,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 que por inconvenientes con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papeleo y cuestiones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economía, han perdido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eficacia en la atención.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6800" y="5524560"/>
            <a:ext cx="1118518" cy="105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" y="5376010"/>
            <a:ext cx="2233499" cy="14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2486" y="4882610"/>
            <a:ext cx="3556200" cy="1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7400" y="4591000"/>
            <a:ext cx="2526599" cy="21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1992424" y="182880"/>
            <a:ext cx="5277299" cy="6189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 Técnico</a:t>
            </a:r>
          </a:p>
        </p:txBody>
      </p:sp>
      <p:sp>
        <p:nvSpPr>
          <p:cNvPr id="115" name="Shape 115"/>
          <p:cNvSpPr/>
          <p:nvPr/>
        </p:nvSpPr>
        <p:spPr>
          <a:xfrm>
            <a:off x="569995" y="1047525"/>
            <a:ext cx="7774799" cy="160485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 Informe del levantamiento de la información: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Técnicas e instrumentos para la recolección de información: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Noto Sans Symbols"/>
              <a:buChar char="✓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entrevista: 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hizo directamente al gerente de la empresa, de forma cordial, con el objetivo de encontrar una problemática por parte de la administración.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3824" y="2652375"/>
            <a:ext cx="4414500" cy="40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78" y="5457960"/>
            <a:ext cx="1189800" cy="111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1439" y="5389560"/>
            <a:ext cx="2211840" cy="14677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362857" y="3773714"/>
            <a:ext cx="1814286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s-ES" sz="1600" b="1" u="sng" dirty="0">
                <a:solidFill>
                  <a:schemeClr val="tx1"/>
                </a:solidFill>
                <a:hlinkClick r:id="rId7" action="ppaction://hlinkfile"/>
              </a:rPr>
              <a:t>&lt;&lt; Entrevista &gt;&gt;</a:t>
            </a:r>
            <a:endParaRPr lang="es-ES" sz="16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886265" y="527041"/>
            <a:ext cx="7727758" cy="1601638"/>
          </a:xfrm>
          <a:prstGeom prst="rect">
            <a:avLst/>
          </a:prstGeom>
          <a:solidFill>
            <a:srgbClr val="D2D5DC"/>
          </a:solidFill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Noto Sans Symbols"/>
              <a:buChar char="✓"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encuesta: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hizo un listado de preguntas exclusivas para los usuarios, con el objetivo de encontrar una necesidad de los usuarios por satisfacer.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680" y="2140558"/>
            <a:ext cx="4064760" cy="460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78" y="5391000"/>
            <a:ext cx="1261440" cy="11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3160" y="5402880"/>
            <a:ext cx="2220120" cy="147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38629" y="3918857"/>
            <a:ext cx="1698171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>
                <a:solidFill>
                  <a:schemeClr val="tx1"/>
                </a:solidFill>
                <a:hlinkClick r:id="rId7" action="ppaction://hlinkfile"/>
              </a:rPr>
              <a:t>&lt;&lt; Encuesta &gt;&gt;</a:t>
            </a:r>
            <a:endParaRPr lang="es-ES" sz="16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ón Proyectos ADSI II  Diurno 28-10-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503</Words>
  <Application>Microsoft Office PowerPoint</Application>
  <PresentationFormat>Presentación en pantalla (4:3)</PresentationFormat>
  <Paragraphs>112</Paragraphs>
  <Slides>30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Stalemate</vt:lpstr>
      <vt:lpstr>Calibri</vt:lpstr>
      <vt:lpstr>Wingdings</vt:lpstr>
      <vt:lpstr>Georgia</vt:lpstr>
      <vt:lpstr>Proxima Nova</vt:lpstr>
      <vt:lpstr>Trebuchet MS</vt:lpstr>
      <vt:lpstr>Arial</vt:lpstr>
      <vt:lpstr>Noto Sans Symbols</vt:lpstr>
      <vt:lpstr>Sigmar One</vt:lpstr>
      <vt:lpstr>Impact</vt:lpstr>
      <vt:lpstr>Presentación Proyectos ADSI II  Diurno 28-10-2015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Tabulación encuesta - Clientes</vt:lpstr>
      <vt:lpstr>Presentación de PowerPoint</vt:lpstr>
      <vt:lpstr>Presentación de PowerPoint</vt:lpstr>
      <vt:lpstr>Mapa de procesos</vt:lpstr>
      <vt:lpstr>Hardware,software con el que cuenta el cliente.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Relacional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ricaurte</cp:lastModifiedBy>
  <cp:revision>34</cp:revision>
  <dcterms:modified xsi:type="dcterms:W3CDTF">2016-09-15T15:39:02Z</dcterms:modified>
</cp:coreProperties>
</file>